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19"/>
  </p:normalViewPr>
  <p:slideViewPr>
    <p:cSldViewPr snapToGrid="0" snapToObjects="1">
      <p:cViewPr varScale="1">
        <p:scale>
          <a:sx n="138" d="100"/>
          <a:sy n="138" d="100"/>
        </p:scale>
        <p:origin x="17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5/2/20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4517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5/2/20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20208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5/2/20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718092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5/2/20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5620902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5/2/20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135993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5/2/20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49903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5/2/20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203911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5/2/20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823575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5/2/20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52932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5/2/20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6311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5/2/20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95742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5/2/20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8031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5/2/20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01866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5/2/20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0549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1900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EDE50D6-574B-40AF-946F-D52A04ADE379}" type="datetime1">
              <a:rPr lang="en-US" smtClean="0"/>
              <a:t>5/2/20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9465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5/2/20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5597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969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D291B17-9318-49DB-B28B-6E5994AE9581}" type="datetime1">
              <a:rPr lang="en-US" smtClean="0"/>
              <a:t>5/2/20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535699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3F7B722-9D5A-4391-A314-82633948D216}"/>
              </a:ext>
            </a:extLst>
          </p:cNvPr>
          <p:cNvPicPr>
            <a:picLocks noChangeAspect="1"/>
          </p:cNvPicPr>
          <p:nvPr/>
        </p:nvPicPr>
        <p:blipFill rotWithShape="1">
          <a:blip r:embed="rId2">
            <a:grayscl/>
          </a:blip>
          <a:srcRect t="14308" b="29442"/>
          <a:stretch/>
        </p:blipFill>
        <p:spPr>
          <a:xfrm>
            <a:off x="20" y="0"/>
            <a:ext cx="12191980" cy="6857990"/>
          </a:xfrm>
          <a:prstGeom prst="rect">
            <a:avLst/>
          </a:prstGeom>
        </p:spPr>
      </p:pic>
      <p:sp>
        <p:nvSpPr>
          <p:cNvPr id="5" name="TextBox 4">
            <a:extLst>
              <a:ext uri="{FF2B5EF4-FFF2-40B4-BE49-F238E27FC236}">
                <a16:creationId xmlns:a16="http://schemas.microsoft.com/office/drawing/2014/main" id="{96141335-6FB1-FE44-A46E-032C0DD09A05}"/>
              </a:ext>
            </a:extLst>
          </p:cNvPr>
          <p:cNvSpPr txBox="1"/>
          <p:nvPr/>
        </p:nvSpPr>
        <p:spPr>
          <a:xfrm>
            <a:off x="3749964" y="2059709"/>
            <a:ext cx="5190836" cy="1477328"/>
          </a:xfrm>
          <a:prstGeom prst="rect">
            <a:avLst/>
          </a:prstGeom>
          <a:noFill/>
        </p:spPr>
        <p:txBody>
          <a:bodyPr wrap="square" rtlCol="0">
            <a:spAutoFit/>
          </a:bodyPr>
          <a:lstStyle/>
          <a:p>
            <a:pPr algn="ctr"/>
            <a:r>
              <a:rPr lang="en-US" b="1" dirty="0">
                <a:latin typeface="Times New Roman" panose="02020603050405020304" pitchFamily="18" charset="0"/>
                <a:ea typeface="Tahoma" panose="020B0604030504040204" pitchFamily="34" charset="0"/>
                <a:cs typeface="Times New Roman" panose="02020603050405020304" pitchFamily="18" charset="0"/>
              </a:rPr>
              <a:t>Finding the most suitable location in Seattle, WA for UNO Pizzeria</a:t>
            </a:r>
          </a:p>
          <a:p>
            <a:pPr algn="ctr"/>
            <a:endParaRPr lang="en-US" b="1" dirty="0">
              <a:latin typeface="Times New Roman" panose="02020603050405020304" pitchFamily="18" charset="0"/>
              <a:ea typeface="Tahoma" panose="020B0604030504040204" pitchFamily="34" charset="0"/>
              <a:cs typeface="Times New Roman" panose="02020603050405020304" pitchFamily="18" charset="0"/>
            </a:endParaRPr>
          </a:p>
          <a:p>
            <a:pPr algn="ctr"/>
            <a:r>
              <a:rPr lang="en-US" b="1" dirty="0">
                <a:latin typeface="Times New Roman" panose="02020603050405020304" pitchFamily="18" charset="0"/>
                <a:ea typeface="Tahoma" panose="020B0604030504040204" pitchFamily="34" charset="0"/>
                <a:cs typeface="Times New Roman" panose="02020603050405020304" pitchFamily="18" charset="0"/>
              </a:rPr>
              <a:t>IBM - Coursera Final Capstone Project</a:t>
            </a:r>
          </a:p>
          <a:p>
            <a:pPr algn="ctr"/>
            <a:r>
              <a:rPr lang="en-US" b="1" dirty="0">
                <a:latin typeface="Times New Roman" panose="02020603050405020304" pitchFamily="18" charset="0"/>
                <a:ea typeface="Tahoma" panose="020B0604030504040204" pitchFamily="34" charset="0"/>
                <a:cs typeface="Times New Roman" panose="02020603050405020304" pitchFamily="18" charset="0"/>
              </a:rPr>
              <a:t>By Darshana Samaranayake</a:t>
            </a:r>
          </a:p>
        </p:txBody>
      </p:sp>
    </p:spTree>
    <p:extLst>
      <p:ext uri="{BB962C8B-B14F-4D97-AF65-F5344CB8AC3E}">
        <p14:creationId xmlns:p14="http://schemas.microsoft.com/office/powerpoint/2010/main" val="102463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5E155D6D-D0E4-174F-9665-E768812F9757}"/>
              </a:ext>
            </a:extLst>
          </p:cNvPr>
          <p:cNvSpPr>
            <a:spLocks noGrp="1"/>
          </p:cNvSpPr>
          <p:nvPr>
            <p:ph type="title"/>
          </p:nvPr>
        </p:nvSpPr>
        <p:spPr>
          <a:xfrm>
            <a:off x="959896" y="960814"/>
            <a:ext cx="2732249" cy="4912936"/>
          </a:xfrm>
        </p:spPr>
        <p:txBody>
          <a:bodyPr anchor="b">
            <a:normAutofit/>
          </a:bodyPr>
          <a:lstStyle/>
          <a:p>
            <a:pPr algn="r"/>
            <a:r>
              <a:rPr lang="en-US" sz="2500">
                <a:solidFill>
                  <a:schemeClr val="bg1"/>
                </a:solidFill>
              </a:rPr>
              <a:t>Finding the “neighborhood”</a:t>
            </a:r>
          </a:p>
        </p:txBody>
      </p:sp>
      <p:sp>
        <p:nvSpPr>
          <p:cNvPr id="3" name="Content Placeholder 2">
            <a:extLst>
              <a:ext uri="{FF2B5EF4-FFF2-40B4-BE49-F238E27FC236}">
                <a16:creationId xmlns:a16="http://schemas.microsoft.com/office/drawing/2014/main" id="{2137ACF0-A7EB-3740-8BEB-0CE8F6CC2FF7}"/>
              </a:ext>
            </a:extLst>
          </p:cNvPr>
          <p:cNvSpPr>
            <a:spLocks noGrp="1"/>
          </p:cNvSpPr>
          <p:nvPr>
            <p:ph idx="1"/>
          </p:nvPr>
        </p:nvSpPr>
        <p:spPr>
          <a:xfrm>
            <a:off x="4973771" y="617604"/>
            <a:ext cx="5966013" cy="1579186"/>
          </a:xfrm>
        </p:spPr>
        <p:txBody>
          <a:bodyPr anchor="ctr">
            <a:normAutofit fontScale="92500"/>
          </a:bodyPr>
          <a:lstStyle/>
          <a:p>
            <a:r>
              <a:rPr lang="en-US" sz="1800" dirty="0"/>
              <a:t>Once I have filtered the urban neighborhoods, the next step is finding the most suitable neighborhood. In order to do that, I used categorial plot to visualize top 5 venues in each neighborhood.</a:t>
            </a:r>
          </a:p>
        </p:txBody>
      </p:sp>
      <p:pic>
        <p:nvPicPr>
          <p:cNvPr id="4" name="Picture 3">
            <a:extLst>
              <a:ext uri="{FF2B5EF4-FFF2-40B4-BE49-F238E27FC236}">
                <a16:creationId xmlns:a16="http://schemas.microsoft.com/office/drawing/2014/main" id="{7E23A828-1AC1-9648-9030-F2F7ACB96621}"/>
              </a:ext>
            </a:extLst>
          </p:cNvPr>
          <p:cNvPicPr>
            <a:picLocks noChangeAspect="1"/>
          </p:cNvPicPr>
          <p:nvPr/>
        </p:nvPicPr>
        <p:blipFill>
          <a:blip r:embed="rId3"/>
          <a:stretch>
            <a:fillRect/>
          </a:stretch>
        </p:blipFill>
        <p:spPr>
          <a:xfrm>
            <a:off x="5100534" y="2196790"/>
            <a:ext cx="6465358" cy="4299527"/>
          </a:xfrm>
          <a:prstGeom prst="rect">
            <a:avLst/>
          </a:prstGeom>
        </p:spPr>
      </p:pic>
    </p:spTree>
    <p:extLst>
      <p:ext uri="{BB962C8B-B14F-4D97-AF65-F5344CB8AC3E}">
        <p14:creationId xmlns:p14="http://schemas.microsoft.com/office/powerpoint/2010/main" val="1786850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E576DE5F-7AC2-4B40-A3DB-DB8FA8E5AF33}"/>
              </a:ext>
            </a:extLst>
          </p:cNvPr>
          <p:cNvSpPr>
            <a:spLocks noGrp="1"/>
          </p:cNvSpPr>
          <p:nvPr>
            <p:ph type="title"/>
          </p:nvPr>
        </p:nvSpPr>
        <p:spPr>
          <a:xfrm>
            <a:off x="959896" y="960814"/>
            <a:ext cx="2732249" cy="4912936"/>
          </a:xfrm>
        </p:spPr>
        <p:txBody>
          <a:bodyPr anchor="b">
            <a:normAutofit/>
          </a:bodyPr>
          <a:lstStyle/>
          <a:p>
            <a:pPr algn="r"/>
            <a:r>
              <a:rPr lang="en-US" sz="2800" dirty="0">
                <a:solidFill>
                  <a:schemeClr val="bg1"/>
                </a:solidFill>
              </a:rPr>
              <a:t>conclusion</a:t>
            </a:r>
          </a:p>
        </p:txBody>
      </p:sp>
      <p:sp>
        <p:nvSpPr>
          <p:cNvPr id="3" name="Content Placeholder 2">
            <a:extLst>
              <a:ext uri="{FF2B5EF4-FFF2-40B4-BE49-F238E27FC236}">
                <a16:creationId xmlns:a16="http://schemas.microsoft.com/office/drawing/2014/main" id="{DEEDAE4A-BFEB-9848-A373-D32A4F5E6F08}"/>
              </a:ext>
            </a:extLst>
          </p:cNvPr>
          <p:cNvSpPr>
            <a:spLocks noGrp="1"/>
          </p:cNvSpPr>
          <p:nvPr>
            <p:ph idx="1"/>
          </p:nvPr>
        </p:nvSpPr>
        <p:spPr>
          <a:xfrm>
            <a:off x="4979077" y="960814"/>
            <a:ext cx="6404783" cy="2227003"/>
          </a:xfrm>
        </p:spPr>
        <p:txBody>
          <a:bodyPr anchor="ctr">
            <a:normAutofit fontScale="85000" lnSpcReduction="10000"/>
          </a:bodyPr>
          <a:lstStyle/>
          <a:p>
            <a:r>
              <a:rPr lang="en-US" dirty="0"/>
              <a:t>After looking at the categorical plot, most of the neighborhoods have considerable amount of venues which are matching to Boston neighborhood. However, we will select the "international District" among the other neighborhoods. It contains Sports bars which is the top venue in Boston, and it has four out of five of other venues as well.</a:t>
            </a:r>
            <a:endParaRPr lang="en-US" sz="1800" dirty="0"/>
          </a:p>
        </p:txBody>
      </p:sp>
      <p:pic>
        <p:nvPicPr>
          <p:cNvPr id="4" name="Picture 3">
            <a:extLst>
              <a:ext uri="{FF2B5EF4-FFF2-40B4-BE49-F238E27FC236}">
                <a16:creationId xmlns:a16="http://schemas.microsoft.com/office/drawing/2014/main" id="{FC61785E-0088-FD41-B6A4-BF07671672A5}"/>
              </a:ext>
            </a:extLst>
          </p:cNvPr>
          <p:cNvPicPr>
            <a:picLocks noChangeAspect="1"/>
          </p:cNvPicPr>
          <p:nvPr/>
        </p:nvPicPr>
        <p:blipFill>
          <a:blip r:embed="rId3"/>
          <a:stretch>
            <a:fillRect/>
          </a:stretch>
        </p:blipFill>
        <p:spPr>
          <a:xfrm>
            <a:off x="5966901" y="3187817"/>
            <a:ext cx="5416959" cy="3255818"/>
          </a:xfrm>
          <a:prstGeom prst="rect">
            <a:avLst/>
          </a:prstGeom>
        </p:spPr>
      </p:pic>
    </p:spTree>
    <p:extLst>
      <p:ext uri="{BB962C8B-B14F-4D97-AF65-F5344CB8AC3E}">
        <p14:creationId xmlns:p14="http://schemas.microsoft.com/office/powerpoint/2010/main" val="1192921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27"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1EBC53ED-748E-394D-B477-40727FED82A8}"/>
              </a:ext>
            </a:extLst>
          </p:cNvPr>
          <p:cNvSpPr>
            <a:spLocks noGrp="1"/>
          </p:cNvSpPr>
          <p:nvPr>
            <p:ph type="title"/>
          </p:nvPr>
        </p:nvSpPr>
        <p:spPr>
          <a:xfrm>
            <a:off x="959896" y="960814"/>
            <a:ext cx="2732249" cy="4912936"/>
          </a:xfrm>
        </p:spPr>
        <p:txBody>
          <a:bodyPr anchor="b">
            <a:normAutofit/>
          </a:bodyPr>
          <a:lstStyle/>
          <a:p>
            <a:pPr algn="r"/>
            <a:r>
              <a:rPr lang="en-US" sz="4000">
                <a:solidFill>
                  <a:schemeClr val="bg1"/>
                </a:solidFill>
              </a:rPr>
              <a:t>Business Case</a:t>
            </a:r>
          </a:p>
        </p:txBody>
      </p:sp>
      <p:sp>
        <p:nvSpPr>
          <p:cNvPr id="28" name="Content Placeholder 2">
            <a:extLst>
              <a:ext uri="{FF2B5EF4-FFF2-40B4-BE49-F238E27FC236}">
                <a16:creationId xmlns:a16="http://schemas.microsoft.com/office/drawing/2014/main" id="{9D23B0A9-F8FB-E44A-9FF2-A2FDB1C42614}"/>
              </a:ext>
            </a:extLst>
          </p:cNvPr>
          <p:cNvSpPr>
            <a:spLocks noGrp="1"/>
          </p:cNvSpPr>
          <p:nvPr>
            <p:ph idx="1"/>
          </p:nvPr>
        </p:nvSpPr>
        <p:spPr>
          <a:xfrm>
            <a:off x="4979078" y="960814"/>
            <a:ext cx="6247722" cy="4830385"/>
          </a:xfrm>
        </p:spPr>
        <p:txBody>
          <a:bodyPr anchor="ctr">
            <a:normAutofit/>
          </a:bodyPr>
          <a:lstStyle/>
          <a:p>
            <a:r>
              <a:rPr lang="en-US" sz="1800"/>
              <a:t>Uno Pizzeria &amp; Grill (formerly Pizzeria Uno and Uno Chicago Grill), or more informally as UNO's, is a franchised pizzeria restaurant chain under the parent company Uno Restaurant Holdings Corporation. Currently, UNO has more than 100 locations covering 20 states in the USA.</a:t>
            </a:r>
          </a:p>
          <a:p>
            <a:r>
              <a:rPr lang="en-US" sz="1800"/>
              <a:t>This case study is to find a suitable location in Seattle, WA area to open a new branch of UNO Pizzeria.</a:t>
            </a:r>
          </a:p>
          <a:p>
            <a:endParaRPr lang="en-US" sz="1800"/>
          </a:p>
        </p:txBody>
      </p:sp>
    </p:spTree>
    <p:extLst>
      <p:ext uri="{BB962C8B-B14F-4D97-AF65-F5344CB8AC3E}">
        <p14:creationId xmlns:p14="http://schemas.microsoft.com/office/powerpoint/2010/main" val="1323706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98BDDA1E-714C-D043-9A59-4BE6ACAAB3CE}"/>
              </a:ext>
            </a:extLst>
          </p:cNvPr>
          <p:cNvSpPr>
            <a:spLocks noGrp="1"/>
          </p:cNvSpPr>
          <p:nvPr>
            <p:ph type="title"/>
          </p:nvPr>
        </p:nvSpPr>
        <p:spPr>
          <a:xfrm>
            <a:off x="959896" y="960814"/>
            <a:ext cx="2732249" cy="4912936"/>
          </a:xfrm>
        </p:spPr>
        <p:txBody>
          <a:bodyPr anchor="b">
            <a:normAutofit/>
          </a:bodyPr>
          <a:lstStyle/>
          <a:p>
            <a:pPr algn="r"/>
            <a:r>
              <a:rPr lang="en-US" sz="2500" b="1" dirty="0">
                <a:solidFill>
                  <a:schemeClr val="bg1"/>
                </a:solidFill>
              </a:rPr>
              <a:t>Business Understanding and Methodology</a:t>
            </a:r>
            <a:br>
              <a:rPr lang="en-US" sz="2500" b="1" dirty="0">
                <a:solidFill>
                  <a:schemeClr val="bg1"/>
                </a:solidFill>
              </a:rPr>
            </a:br>
            <a:endParaRPr lang="en-US" sz="2500" dirty="0">
              <a:solidFill>
                <a:schemeClr val="bg1"/>
              </a:solidFill>
            </a:endParaRPr>
          </a:p>
        </p:txBody>
      </p:sp>
      <p:sp>
        <p:nvSpPr>
          <p:cNvPr id="3" name="Content Placeholder 2">
            <a:extLst>
              <a:ext uri="{FF2B5EF4-FFF2-40B4-BE49-F238E27FC236}">
                <a16:creationId xmlns:a16="http://schemas.microsoft.com/office/drawing/2014/main" id="{FF51BFEA-637D-BC43-8F45-CAEF3F1D97C8}"/>
              </a:ext>
            </a:extLst>
          </p:cNvPr>
          <p:cNvSpPr>
            <a:spLocks noGrp="1"/>
          </p:cNvSpPr>
          <p:nvPr>
            <p:ph idx="1"/>
          </p:nvPr>
        </p:nvSpPr>
        <p:spPr>
          <a:xfrm>
            <a:off x="4979078" y="960814"/>
            <a:ext cx="6247722" cy="4830385"/>
          </a:xfrm>
        </p:spPr>
        <p:txBody>
          <a:bodyPr anchor="ctr">
            <a:normAutofit fontScale="92500" lnSpcReduction="10000"/>
          </a:bodyPr>
          <a:lstStyle/>
          <a:p>
            <a:r>
              <a:rPr lang="en-US" dirty="0"/>
              <a:t>In general, restaurants are located in high traffic areas in order to attract more customers and provide convenient service to the people. Among most of the venues, UNO management has identified Boston, MA has been one of the high revenue location during the past few years. Therefore this study will try to find a similar location as Boston, MA.</a:t>
            </a:r>
          </a:p>
          <a:p>
            <a:r>
              <a:rPr lang="en-US" dirty="0"/>
              <a:t>As the first stage of the analysis, the study will be focused on the Boston venue to identify the key attributes in that location. The study will use Foursquare, to gather 100 nearby venues with in 500 meters radius and identify the top 10 customer attraction venues.</a:t>
            </a:r>
          </a:p>
          <a:p>
            <a:endParaRPr lang="en-US" sz="1800" dirty="0"/>
          </a:p>
        </p:txBody>
      </p:sp>
    </p:spTree>
    <p:extLst>
      <p:ext uri="{BB962C8B-B14F-4D97-AF65-F5344CB8AC3E}">
        <p14:creationId xmlns:p14="http://schemas.microsoft.com/office/powerpoint/2010/main" val="155033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C6125D05-A3BD-6A4C-97C5-6393E96292C4}"/>
              </a:ext>
            </a:extLst>
          </p:cNvPr>
          <p:cNvSpPr>
            <a:spLocks noGrp="1"/>
          </p:cNvSpPr>
          <p:nvPr>
            <p:ph type="title"/>
          </p:nvPr>
        </p:nvSpPr>
        <p:spPr>
          <a:xfrm>
            <a:off x="959896" y="960814"/>
            <a:ext cx="2732249" cy="4912936"/>
          </a:xfrm>
        </p:spPr>
        <p:txBody>
          <a:bodyPr anchor="b">
            <a:normAutofit/>
          </a:bodyPr>
          <a:lstStyle/>
          <a:p>
            <a:pPr algn="r"/>
            <a:r>
              <a:rPr lang="en-US" sz="2800" b="1" dirty="0">
                <a:solidFill>
                  <a:schemeClr val="bg1"/>
                </a:solidFill>
              </a:rPr>
              <a:t>Analyzing existing UNO Store surrounding</a:t>
            </a:r>
            <a:br>
              <a:rPr lang="en-US" sz="2800" b="1" dirty="0">
                <a:solidFill>
                  <a:schemeClr val="bg1"/>
                </a:solidFill>
              </a:rPr>
            </a:br>
            <a:endParaRPr lang="en-US" sz="2800" dirty="0">
              <a:solidFill>
                <a:schemeClr val="bg1"/>
              </a:solidFill>
            </a:endParaRPr>
          </a:p>
        </p:txBody>
      </p:sp>
      <p:sp>
        <p:nvSpPr>
          <p:cNvPr id="3" name="Content Placeholder 2">
            <a:extLst>
              <a:ext uri="{FF2B5EF4-FFF2-40B4-BE49-F238E27FC236}">
                <a16:creationId xmlns:a16="http://schemas.microsoft.com/office/drawing/2014/main" id="{8042CAF2-8C88-C841-9E50-7A1CC65A6559}"/>
              </a:ext>
            </a:extLst>
          </p:cNvPr>
          <p:cNvSpPr>
            <a:spLocks noGrp="1"/>
          </p:cNvSpPr>
          <p:nvPr>
            <p:ph idx="1"/>
          </p:nvPr>
        </p:nvSpPr>
        <p:spPr>
          <a:xfrm>
            <a:off x="4979078" y="960814"/>
            <a:ext cx="6247722" cy="4830385"/>
          </a:xfrm>
        </p:spPr>
        <p:txBody>
          <a:bodyPr anchor="ctr">
            <a:normAutofit/>
          </a:bodyPr>
          <a:lstStyle/>
          <a:p>
            <a:r>
              <a:rPr lang="en-US" sz="1800" dirty="0"/>
              <a:t>Data : Foursquare location data</a:t>
            </a:r>
          </a:p>
          <a:p>
            <a:r>
              <a:rPr lang="en-US" sz="1800" dirty="0"/>
              <a:t>Task : Used the available location data to identify the top 10 venues around the UNO pizzeria in Boston, MA.</a:t>
            </a:r>
          </a:p>
          <a:p>
            <a:r>
              <a:rPr lang="en-US" sz="1800" dirty="0"/>
              <a:t>Method : </a:t>
            </a:r>
          </a:p>
          <a:p>
            <a:pPr marL="342900" indent="-342900">
              <a:buFont typeface="+mj-lt"/>
              <a:buAutoNum type="arabicPeriod"/>
            </a:pPr>
            <a:r>
              <a:rPr lang="en-US" sz="1800" dirty="0"/>
              <a:t>found the longitude and latitude of </a:t>
            </a:r>
            <a:r>
              <a:rPr lang="en-US" sz="1800" dirty="0" err="1"/>
              <a:t>uno</a:t>
            </a:r>
            <a:r>
              <a:rPr lang="en-US" sz="1800" dirty="0"/>
              <a:t> pizzeria.</a:t>
            </a:r>
          </a:p>
          <a:p>
            <a:pPr marL="342900" indent="-342900">
              <a:buFont typeface="+mj-lt"/>
              <a:buAutoNum type="arabicPeriod"/>
            </a:pPr>
            <a:r>
              <a:rPr lang="en-US" sz="1800" dirty="0"/>
              <a:t>Found venues around the pizzeria within 500 meters radius.</a:t>
            </a:r>
          </a:p>
          <a:p>
            <a:pPr marL="342900" indent="-342900">
              <a:buFont typeface="+mj-lt"/>
              <a:buAutoNum type="arabicPeriod"/>
            </a:pPr>
            <a:r>
              <a:rPr lang="en-US" sz="1800" dirty="0"/>
              <a:t>Used one-hot encoding and sorted the venues to identify the top 10 venues.</a:t>
            </a:r>
          </a:p>
          <a:p>
            <a:endParaRPr lang="en-US" sz="1800" dirty="0"/>
          </a:p>
        </p:txBody>
      </p:sp>
    </p:spTree>
    <p:extLst>
      <p:ext uri="{BB962C8B-B14F-4D97-AF65-F5344CB8AC3E}">
        <p14:creationId xmlns:p14="http://schemas.microsoft.com/office/powerpoint/2010/main" val="133210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C6125D05-A3BD-6A4C-97C5-6393E96292C4}"/>
              </a:ext>
            </a:extLst>
          </p:cNvPr>
          <p:cNvSpPr>
            <a:spLocks noGrp="1"/>
          </p:cNvSpPr>
          <p:nvPr>
            <p:ph type="title"/>
          </p:nvPr>
        </p:nvSpPr>
        <p:spPr>
          <a:xfrm>
            <a:off x="959896" y="960814"/>
            <a:ext cx="2732249" cy="4912936"/>
          </a:xfrm>
        </p:spPr>
        <p:txBody>
          <a:bodyPr anchor="b">
            <a:normAutofit/>
          </a:bodyPr>
          <a:lstStyle/>
          <a:p>
            <a:pPr algn="r"/>
            <a:r>
              <a:rPr lang="en-US" sz="2800" b="1" dirty="0">
                <a:solidFill>
                  <a:schemeClr val="bg1"/>
                </a:solidFill>
              </a:rPr>
              <a:t>Analyzing existing UNO Store surrounding</a:t>
            </a:r>
            <a:br>
              <a:rPr lang="en-US" sz="2800" b="1" dirty="0">
                <a:solidFill>
                  <a:schemeClr val="bg1"/>
                </a:solidFill>
              </a:rPr>
            </a:br>
            <a:endParaRPr lang="en-US" sz="2800" dirty="0">
              <a:solidFill>
                <a:schemeClr val="bg1"/>
              </a:solidFill>
            </a:endParaRPr>
          </a:p>
        </p:txBody>
      </p:sp>
      <p:sp>
        <p:nvSpPr>
          <p:cNvPr id="3" name="Content Placeholder 2">
            <a:extLst>
              <a:ext uri="{FF2B5EF4-FFF2-40B4-BE49-F238E27FC236}">
                <a16:creationId xmlns:a16="http://schemas.microsoft.com/office/drawing/2014/main" id="{8042CAF2-8C88-C841-9E50-7A1CC65A6559}"/>
              </a:ext>
            </a:extLst>
          </p:cNvPr>
          <p:cNvSpPr>
            <a:spLocks noGrp="1"/>
          </p:cNvSpPr>
          <p:nvPr>
            <p:ph idx="1"/>
          </p:nvPr>
        </p:nvSpPr>
        <p:spPr>
          <a:xfrm>
            <a:off x="4979078" y="960815"/>
            <a:ext cx="6247722" cy="1235976"/>
          </a:xfrm>
        </p:spPr>
        <p:txBody>
          <a:bodyPr anchor="ctr">
            <a:normAutofit/>
          </a:bodyPr>
          <a:lstStyle/>
          <a:p>
            <a:pPr marL="0" indent="0">
              <a:buNone/>
            </a:pPr>
            <a:r>
              <a:rPr lang="en-US" sz="1800" dirty="0"/>
              <a:t>Result :</a:t>
            </a:r>
          </a:p>
          <a:p>
            <a:endParaRPr lang="en-US" sz="1800" dirty="0"/>
          </a:p>
          <a:p>
            <a:endParaRPr lang="en-US" sz="1800" dirty="0"/>
          </a:p>
        </p:txBody>
      </p:sp>
      <p:pic>
        <p:nvPicPr>
          <p:cNvPr id="4" name="Picture 3">
            <a:extLst>
              <a:ext uri="{FF2B5EF4-FFF2-40B4-BE49-F238E27FC236}">
                <a16:creationId xmlns:a16="http://schemas.microsoft.com/office/drawing/2014/main" id="{52218A93-524A-5E4A-B94A-9E89C1F1B339}"/>
              </a:ext>
            </a:extLst>
          </p:cNvPr>
          <p:cNvPicPr>
            <a:picLocks noChangeAspect="1"/>
          </p:cNvPicPr>
          <p:nvPr/>
        </p:nvPicPr>
        <p:blipFill>
          <a:blip r:embed="rId3"/>
          <a:stretch>
            <a:fillRect/>
          </a:stretch>
        </p:blipFill>
        <p:spPr>
          <a:xfrm>
            <a:off x="5020786" y="1531138"/>
            <a:ext cx="5545614" cy="2697047"/>
          </a:xfrm>
          <a:prstGeom prst="rect">
            <a:avLst/>
          </a:prstGeom>
        </p:spPr>
      </p:pic>
      <p:pic>
        <p:nvPicPr>
          <p:cNvPr id="5" name="Picture 4">
            <a:extLst>
              <a:ext uri="{FF2B5EF4-FFF2-40B4-BE49-F238E27FC236}">
                <a16:creationId xmlns:a16="http://schemas.microsoft.com/office/drawing/2014/main" id="{660B1CE9-75FF-7749-8C66-E3BEB73F72AD}"/>
              </a:ext>
            </a:extLst>
          </p:cNvPr>
          <p:cNvPicPr>
            <a:picLocks noChangeAspect="1"/>
          </p:cNvPicPr>
          <p:nvPr/>
        </p:nvPicPr>
        <p:blipFill>
          <a:blip r:embed="rId4"/>
          <a:stretch>
            <a:fillRect/>
          </a:stretch>
        </p:blipFill>
        <p:spPr>
          <a:xfrm>
            <a:off x="7293484" y="3639726"/>
            <a:ext cx="3700097" cy="2042968"/>
          </a:xfrm>
          <a:prstGeom prst="rect">
            <a:avLst/>
          </a:prstGeom>
        </p:spPr>
      </p:pic>
    </p:spTree>
    <p:extLst>
      <p:ext uri="{BB962C8B-B14F-4D97-AF65-F5344CB8AC3E}">
        <p14:creationId xmlns:p14="http://schemas.microsoft.com/office/powerpoint/2010/main" val="4178612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E61200B7-90A4-3249-988E-FD0AC1C6C9F9}"/>
              </a:ext>
            </a:extLst>
          </p:cNvPr>
          <p:cNvSpPr>
            <a:spLocks noGrp="1"/>
          </p:cNvSpPr>
          <p:nvPr>
            <p:ph type="title"/>
          </p:nvPr>
        </p:nvSpPr>
        <p:spPr>
          <a:xfrm>
            <a:off x="959896" y="960814"/>
            <a:ext cx="2732249" cy="4912936"/>
          </a:xfrm>
        </p:spPr>
        <p:txBody>
          <a:bodyPr anchor="b">
            <a:normAutofit/>
          </a:bodyPr>
          <a:lstStyle/>
          <a:p>
            <a:pPr algn="r"/>
            <a:r>
              <a:rPr lang="en-US" sz="3700" b="1" dirty="0">
                <a:solidFill>
                  <a:schemeClr val="bg1"/>
                </a:solidFill>
              </a:rPr>
              <a:t>Analyzing areas in Seattle for the new branch</a:t>
            </a:r>
            <a:br>
              <a:rPr lang="en-US" sz="3700" b="1" dirty="0">
                <a:solidFill>
                  <a:schemeClr val="bg1"/>
                </a:solidFill>
              </a:rPr>
            </a:br>
            <a:endParaRPr lang="en-US" sz="3700" dirty="0">
              <a:solidFill>
                <a:schemeClr val="bg1"/>
              </a:solidFill>
            </a:endParaRPr>
          </a:p>
        </p:txBody>
      </p:sp>
      <p:sp>
        <p:nvSpPr>
          <p:cNvPr id="7" name="Content Placeholder 2">
            <a:extLst>
              <a:ext uri="{FF2B5EF4-FFF2-40B4-BE49-F238E27FC236}">
                <a16:creationId xmlns:a16="http://schemas.microsoft.com/office/drawing/2014/main" id="{96CBFAA6-AB96-344B-9317-7D9A2B2CD103}"/>
              </a:ext>
            </a:extLst>
          </p:cNvPr>
          <p:cNvSpPr>
            <a:spLocks noGrp="1"/>
          </p:cNvSpPr>
          <p:nvPr>
            <p:ph idx="1"/>
          </p:nvPr>
        </p:nvSpPr>
        <p:spPr>
          <a:xfrm>
            <a:off x="4978400" y="960438"/>
            <a:ext cx="6248400" cy="4830762"/>
          </a:xfrm>
        </p:spPr>
        <p:txBody>
          <a:bodyPr anchor="ctr">
            <a:normAutofit/>
          </a:bodyPr>
          <a:lstStyle/>
          <a:p>
            <a:r>
              <a:rPr lang="en-US" sz="1800" dirty="0"/>
              <a:t>Data : Foursquare location data, Neighborhood and district data from Wikipedia.</a:t>
            </a:r>
          </a:p>
          <a:p>
            <a:r>
              <a:rPr lang="en-US" sz="1800" dirty="0"/>
              <a:t>Task : Used the available location data to identify the different neighborhoods and their surroundings.</a:t>
            </a:r>
          </a:p>
          <a:p>
            <a:r>
              <a:rPr lang="en-US" sz="1800" dirty="0"/>
              <a:t>Method : </a:t>
            </a:r>
          </a:p>
          <a:p>
            <a:pPr marL="342900" indent="-342900">
              <a:buFont typeface="+mj-lt"/>
              <a:buAutoNum type="arabicPeriod"/>
            </a:pPr>
            <a:r>
              <a:rPr lang="en-US" sz="1800" dirty="0"/>
              <a:t>found the longitude and latitude of each neighborhoods in Seattle, WA.</a:t>
            </a:r>
          </a:p>
          <a:p>
            <a:pPr marL="342900" indent="-342900">
              <a:buFont typeface="+mj-lt"/>
              <a:buAutoNum type="arabicPeriod"/>
            </a:pPr>
            <a:r>
              <a:rPr lang="en-US" sz="1800" dirty="0"/>
              <a:t>Found venues around each neighborhood.</a:t>
            </a:r>
          </a:p>
          <a:p>
            <a:pPr marL="342900" indent="-342900">
              <a:buFont typeface="+mj-lt"/>
              <a:buAutoNum type="arabicPeriod"/>
            </a:pPr>
            <a:r>
              <a:rPr lang="en-US" sz="1800" dirty="0"/>
              <a:t>Used one-hot encoding to analyze each neighborhoods and the venues.</a:t>
            </a:r>
          </a:p>
          <a:p>
            <a:pPr marL="342900" indent="-342900">
              <a:buFont typeface="+mj-lt"/>
              <a:buAutoNum type="arabicPeriod"/>
            </a:pPr>
            <a:r>
              <a:rPr lang="en-US" sz="1800" dirty="0"/>
              <a:t>Found venues in each neighborhood and sorted to identify the top 10 venues.</a:t>
            </a:r>
          </a:p>
          <a:p>
            <a:endParaRPr lang="en-US" sz="1800" dirty="0"/>
          </a:p>
        </p:txBody>
      </p:sp>
    </p:spTree>
    <p:extLst>
      <p:ext uri="{BB962C8B-B14F-4D97-AF65-F5344CB8AC3E}">
        <p14:creationId xmlns:p14="http://schemas.microsoft.com/office/powerpoint/2010/main" val="817729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6A418C05-C03C-6242-8817-1D6CB9A31E08}"/>
              </a:ext>
            </a:extLst>
          </p:cNvPr>
          <p:cNvSpPr>
            <a:spLocks noGrp="1"/>
          </p:cNvSpPr>
          <p:nvPr>
            <p:ph type="title"/>
          </p:nvPr>
        </p:nvSpPr>
        <p:spPr>
          <a:xfrm>
            <a:off x="959896" y="960814"/>
            <a:ext cx="2732249" cy="4912936"/>
          </a:xfrm>
        </p:spPr>
        <p:txBody>
          <a:bodyPr anchor="b">
            <a:normAutofit/>
          </a:bodyPr>
          <a:lstStyle/>
          <a:p>
            <a:pPr algn="r"/>
            <a:r>
              <a:rPr lang="en-US" sz="2500" b="1">
                <a:solidFill>
                  <a:schemeClr val="bg1"/>
                </a:solidFill>
              </a:rPr>
              <a:t>Clustering neighborhoods</a:t>
            </a:r>
            <a:br>
              <a:rPr lang="en-US" sz="2500" b="1">
                <a:solidFill>
                  <a:schemeClr val="bg1"/>
                </a:solidFill>
              </a:rPr>
            </a:br>
            <a:endParaRPr lang="en-US" sz="2500">
              <a:solidFill>
                <a:schemeClr val="bg1"/>
              </a:solidFill>
            </a:endParaRPr>
          </a:p>
        </p:txBody>
      </p:sp>
      <p:sp>
        <p:nvSpPr>
          <p:cNvPr id="3" name="Content Placeholder 2">
            <a:extLst>
              <a:ext uri="{FF2B5EF4-FFF2-40B4-BE49-F238E27FC236}">
                <a16:creationId xmlns:a16="http://schemas.microsoft.com/office/drawing/2014/main" id="{3B2167F3-3FBA-6E4C-A59F-19CBE2D007CD}"/>
              </a:ext>
            </a:extLst>
          </p:cNvPr>
          <p:cNvSpPr>
            <a:spLocks noGrp="1"/>
          </p:cNvSpPr>
          <p:nvPr>
            <p:ph idx="1"/>
          </p:nvPr>
        </p:nvSpPr>
        <p:spPr>
          <a:xfrm>
            <a:off x="4979078" y="960814"/>
            <a:ext cx="6253026" cy="2050241"/>
          </a:xfrm>
        </p:spPr>
        <p:txBody>
          <a:bodyPr anchor="ctr">
            <a:normAutofit lnSpcReduction="10000"/>
          </a:bodyPr>
          <a:lstStyle/>
          <a:p>
            <a:r>
              <a:rPr lang="en-US" sz="1800" dirty="0"/>
              <a:t>Once identified the top 10 venues in each neighborhood, I used K-means clustering to group the neighborhood based on the location and the surrounded venues.</a:t>
            </a:r>
          </a:p>
          <a:p>
            <a:r>
              <a:rPr lang="en-US" sz="1800" dirty="0"/>
              <a:t>After a couple of attempts, it is identified 4 clusters are enough for this data set.</a:t>
            </a:r>
          </a:p>
        </p:txBody>
      </p:sp>
      <p:pic>
        <p:nvPicPr>
          <p:cNvPr id="4" name="Picture 3">
            <a:extLst>
              <a:ext uri="{FF2B5EF4-FFF2-40B4-BE49-F238E27FC236}">
                <a16:creationId xmlns:a16="http://schemas.microsoft.com/office/drawing/2014/main" id="{382543C2-34F9-EF44-BA49-220B0F772A40}"/>
              </a:ext>
            </a:extLst>
          </p:cNvPr>
          <p:cNvPicPr>
            <a:picLocks noChangeAspect="1"/>
          </p:cNvPicPr>
          <p:nvPr/>
        </p:nvPicPr>
        <p:blipFill>
          <a:blip r:embed="rId3"/>
          <a:stretch>
            <a:fillRect/>
          </a:stretch>
        </p:blipFill>
        <p:spPr>
          <a:xfrm>
            <a:off x="5919047" y="3131359"/>
            <a:ext cx="5081461" cy="3400004"/>
          </a:xfrm>
          <a:prstGeom prst="rect">
            <a:avLst/>
          </a:prstGeom>
        </p:spPr>
      </p:pic>
    </p:spTree>
    <p:extLst>
      <p:ext uri="{BB962C8B-B14F-4D97-AF65-F5344CB8AC3E}">
        <p14:creationId xmlns:p14="http://schemas.microsoft.com/office/powerpoint/2010/main" val="43667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A2D9DC89-6763-284F-BBAB-E19BC664D020}"/>
              </a:ext>
            </a:extLst>
          </p:cNvPr>
          <p:cNvSpPr>
            <a:spLocks noGrp="1"/>
          </p:cNvSpPr>
          <p:nvPr>
            <p:ph type="title"/>
          </p:nvPr>
        </p:nvSpPr>
        <p:spPr>
          <a:xfrm>
            <a:off x="959896" y="960814"/>
            <a:ext cx="2732249" cy="4912936"/>
          </a:xfrm>
        </p:spPr>
        <p:txBody>
          <a:bodyPr anchor="b">
            <a:normAutofit/>
          </a:bodyPr>
          <a:lstStyle/>
          <a:p>
            <a:pPr algn="r"/>
            <a:r>
              <a:rPr lang="en-US" sz="3400" b="1" dirty="0">
                <a:solidFill>
                  <a:schemeClr val="bg1"/>
                </a:solidFill>
              </a:rPr>
              <a:t>Evaluating the Clusters</a:t>
            </a:r>
            <a:br>
              <a:rPr lang="en-US" sz="3400" b="1" dirty="0">
                <a:solidFill>
                  <a:schemeClr val="bg1"/>
                </a:solidFill>
              </a:rPr>
            </a:br>
            <a:endParaRPr lang="en-US" sz="3400" dirty="0">
              <a:solidFill>
                <a:schemeClr val="bg1"/>
              </a:solidFill>
            </a:endParaRPr>
          </a:p>
        </p:txBody>
      </p:sp>
      <p:sp>
        <p:nvSpPr>
          <p:cNvPr id="3" name="Content Placeholder 2">
            <a:extLst>
              <a:ext uri="{FF2B5EF4-FFF2-40B4-BE49-F238E27FC236}">
                <a16:creationId xmlns:a16="http://schemas.microsoft.com/office/drawing/2014/main" id="{922360AC-2238-2446-BB6C-9A16743B71C6}"/>
              </a:ext>
            </a:extLst>
          </p:cNvPr>
          <p:cNvSpPr>
            <a:spLocks noGrp="1"/>
          </p:cNvSpPr>
          <p:nvPr>
            <p:ph idx="1"/>
          </p:nvPr>
        </p:nvSpPr>
        <p:spPr>
          <a:xfrm>
            <a:off x="4979078" y="960815"/>
            <a:ext cx="5772049" cy="1976350"/>
          </a:xfrm>
        </p:spPr>
        <p:txBody>
          <a:bodyPr anchor="ctr">
            <a:normAutofit/>
          </a:bodyPr>
          <a:lstStyle/>
          <a:p>
            <a:r>
              <a:rPr lang="en-US" sz="1800" dirty="0"/>
              <a:t>Each cluster has been closely evaluated and it is identified third cluster contains most of the matching venues as it is with Boston neighborhood. Hence, the third cluster was selected for further analyzing.</a:t>
            </a:r>
          </a:p>
        </p:txBody>
      </p:sp>
      <p:pic>
        <p:nvPicPr>
          <p:cNvPr id="4" name="Picture 3">
            <a:extLst>
              <a:ext uri="{FF2B5EF4-FFF2-40B4-BE49-F238E27FC236}">
                <a16:creationId xmlns:a16="http://schemas.microsoft.com/office/drawing/2014/main" id="{3EAAB2DE-16D1-DE45-AC54-9E53985103A4}"/>
              </a:ext>
            </a:extLst>
          </p:cNvPr>
          <p:cNvPicPr>
            <a:picLocks noChangeAspect="1"/>
          </p:cNvPicPr>
          <p:nvPr/>
        </p:nvPicPr>
        <p:blipFill>
          <a:blip r:embed="rId3"/>
          <a:stretch>
            <a:fillRect/>
          </a:stretch>
        </p:blipFill>
        <p:spPr>
          <a:xfrm>
            <a:off x="5043775" y="3103418"/>
            <a:ext cx="6972733" cy="2442464"/>
          </a:xfrm>
          <a:prstGeom prst="rect">
            <a:avLst/>
          </a:prstGeom>
        </p:spPr>
      </p:pic>
    </p:spTree>
    <p:extLst>
      <p:ext uri="{BB962C8B-B14F-4D97-AF65-F5344CB8AC3E}">
        <p14:creationId xmlns:p14="http://schemas.microsoft.com/office/powerpoint/2010/main" val="1269116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2" name="Title 1">
            <a:extLst>
              <a:ext uri="{FF2B5EF4-FFF2-40B4-BE49-F238E27FC236}">
                <a16:creationId xmlns:a16="http://schemas.microsoft.com/office/drawing/2014/main" id="{0FE9D237-4BEB-B34D-80F1-41931DAB1915}"/>
              </a:ext>
            </a:extLst>
          </p:cNvPr>
          <p:cNvSpPr>
            <a:spLocks noGrp="1"/>
          </p:cNvSpPr>
          <p:nvPr>
            <p:ph type="title"/>
          </p:nvPr>
        </p:nvSpPr>
        <p:spPr>
          <a:xfrm>
            <a:off x="959896" y="960814"/>
            <a:ext cx="2732249" cy="4912936"/>
          </a:xfrm>
        </p:spPr>
        <p:txBody>
          <a:bodyPr anchor="b">
            <a:normAutofit/>
          </a:bodyPr>
          <a:lstStyle/>
          <a:p>
            <a:pPr algn="r"/>
            <a:r>
              <a:rPr lang="en-US" sz="4000">
                <a:solidFill>
                  <a:schemeClr val="bg1"/>
                </a:solidFill>
              </a:rPr>
              <a:t>Data tuning</a:t>
            </a:r>
          </a:p>
        </p:txBody>
      </p:sp>
      <p:sp>
        <p:nvSpPr>
          <p:cNvPr id="3" name="Content Placeholder 2">
            <a:extLst>
              <a:ext uri="{FF2B5EF4-FFF2-40B4-BE49-F238E27FC236}">
                <a16:creationId xmlns:a16="http://schemas.microsoft.com/office/drawing/2014/main" id="{AD23A15B-A4AD-C24E-8B71-8A71ABFB0E77}"/>
              </a:ext>
            </a:extLst>
          </p:cNvPr>
          <p:cNvSpPr>
            <a:spLocks noGrp="1"/>
          </p:cNvSpPr>
          <p:nvPr>
            <p:ph idx="1"/>
          </p:nvPr>
        </p:nvSpPr>
        <p:spPr>
          <a:xfrm>
            <a:off x="4979078" y="960815"/>
            <a:ext cx="5799758" cy="1773150"/>
          </a:xfrm>
        </p:spPr>
        <p:txBody>
          <a:bodyPr anchor="ctr">
            <a:normAutofit/>
          </a:bodyPr>
          <a:lstStyle/>
          <a:p>
            <a:r>
              <a:rPr lang="en-US" sz="1800" dirty="0"/>
              <a:t>After selecting the most suitable cluster, it is important to filter the neighborhoods to include only the urban areas. That will help with more foot traffic and it will be easier for deliveries, transportation and advertising.</a:t>
            </a:r>
          </a:p>
        </p:txBody>
      </p:sp>
      <p:pic>
        <p:nvPicPr>
          <p:cNvPr id="4" name="Picture 3">
            <a:extLst>
              <a:ext uri="{FF2B5EF4-FFF2-40B4-BE49-F238E27FC236}">
                <a16:creationId xmlns:a16="http://schemas.microsoft.com/office/drawing/2014/main" id="{87F7402D-1F7F-D142-83DD-CC8C6FBF3D55}"/>
              </a:ext>
            </a:extLst>
          </p:cNvPr>
          <p:cNvPicPr>
            <a:picLocks noChangeAspect="1"/>
          </p:cNvPicPr>
          <p:nvPr/>
        </p:nvPicPr>
        <p:blipFill>
          <a:blip r:embed="rId3"/>
          <a:stretch>
            <a:fillRect/>
          </a:stretch>
        </p:blipFill>
        <p:spPr>
          <a:xfrm>
            <a:off x="5172364" y="2859026"/>
            <a:ext cx="6621318" cy="3712615"/>
          </a:xfrm>
          <a:prstGeom prst="rect">
            <a:avLst/>
          </a:prstGeom>
        </p:spPr>
      </p:pic>
    </p:spTree>
    <p:extLst>
      <p:ext uri="{BB962C8B-B14F-4D97-AF65-F5344CB8AC3E}">
        <p14:creationId xmlns:p14="http://schemas.microsoft.com/office/powerpoint/2010/main" val="199768287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otalTime>2</TotalTime>
  <Words>613</Words>
  <Application>Microsoft Macintosh PowerPoint</Application>
  <PresentationFormat>Widescreen</PresentationFormat>
  <Paragraphs>38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Times New Roman</vt:lpstr>
      <vt:lpstr>Tw Cen MT</vt:lpstr>
      <vt:lpstr>Droplet</vt:lpstr>
      <vt:lpstr>PowerPoint Presentation</vt:lpstr>
      <vt:lpstr>Business Case</vt:lpstr>
      <vt:lpstr>Business Understanding and Methodology </vt:lpstr>
      <vt:lpstr>Analyzing existing UNO Store surrounding </vt:lpstr>
      <vt:lpstr>Analyzing existing UNO Store surrounding </vt:lpstr>
      <vt:lpstr>Analyzing areas in Seattle for the new branch </vt:lpstr>
      <vt:lpstr>Clustering neighborhoods </vt:lpstr>
      <vt:lpstr>Evaluating the Clusters </vt:lpstr>
      <vt:lpstr>Data tuning</vt:lpstr>
      <vt:lpstr>Finding the “neighborhood”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Samaranayake, Wasala M. (Student)</dc:creator>
  <cp:lastModifiedBy>Samaranayake, Wasala M. (Student)</cp:lastModifiedBy>
  <cp:revision>1</cp:revision>
  <dcterms:created xsi:type="dcterms:W3CDTF">2020-05-03T01:22:25Z</dcterms:created>
  <dcterms:modified xsi:type="dcterms:W3CDTF">2020-05-03T01:24:42Z</dcterms:modified>
</cp:coreProperties>
</file>